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1.xml" ContentType="application/vnd.openxmlformats-officedocument.themeOverride+xml"/>
  <Override PartName="/ppt/notesSlides/notesSlide79.xml" ContentType="application/vnd.openxmlformats-officedocument.presentationml.notesSlide+xml"/>
  <Override PartName="/ppt/theme/themeOverride2.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3"/>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8" r:id="rId77"/>
    <p:sldId id="379" r:id="rId78"/>
    <p:sldId id="380" r:id="rId79"/>
    <p:sldId id="325" r:id="rId80"/>
    <p:sldId id="301" r:id="rId81"/>
    <p:sldId id="296" r:id="rId82"/>
  </p:sldIdLst>
  <p:sldSz cx="12190413" cy="6859588"/>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5" autoAdjust="0"/>
    <p:restoredTop sz="97926" autoAdjust="0"/>
  </p:normalViewPr>
  <p:slideViewPr>
    <p:cSldViewPr snapToGrid="0" showGuides="1">
      <p:cViewPr varScale="1">
        <p:scale>
          <a:sx n="110" d="100"/>
          <a:sy n="110" d="100"/>
        </p:scale>
        <p:origin x="426" y="96"/>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xmlns=""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xmlns=""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xmlns=""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xmlns=""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xmlns=""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xmlns=""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xmlns=""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xmlns=""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xmlns=""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xmlns=""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xmlns="" val="20000"/>
                    </a:ext>
                  </a:extLst>
                </a:gridCol>
                <a:gridCol w="2881592">
                  <a:extLst>
                    <a:ext uri="{9D8B030D-6E8A-4147-A177-3AD203B41FA5}">
                      <a16:colId xmlns:a16="http://schemas.microsoft.com/office/drawing/2014/main" xmlns="" val="20001"/>
                    </a:ext>
                  </a:extLst>
                </a:gridCol>
                <a:gridCol w="3588796">
                  <a:extLst>
                    <a:ext uri="{9D8B030D-6E8A-4147-A177-3AD203B41FA5}">
                      <a16:colId xmlns:a16="http://schemas.microsoft.com/office/drawing/2014/main" xmlns=""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xmlns=""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xmlns=""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xmlns=""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xmlns=""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xmlns=""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xmlns="" val="20000"/>
                    </a:ext>
                  </a:extLst>
                </a:gridCol>
                <a:gridCol w="1987464">
                  <a:extLst>
                    <a:ext uri="{9D8B030D-6E8A-4147-A177-3AD203B41FA5}">
                      <a16:colId xmlns:a16="http://schemas.microsoft.com/office/drawing/2014/main" xmlns="" val="20001"/>
                    </a:ext>
                  </a:extLst>
                </a:gridCol>
                <a:gridCol w="1987464">
                  <a:extLst>
                    <a:ext uri="{9D8B030D-6E8A-4147-A177-3AD203B41FA5}">
                      <a16:colId xmlns:a16="http://schemas.microsoft.com/office/drawing/2014/main" xmlns="" val="20002"/>
                    </a:ext>
                  </a:extLst>
                </a:gridCol>
                <a:gridCol w="1092786">
                  <a:extLst>
                    <a:ext uri="{9D8B030D-6E8A-4147-A177-3AD203B41FA5}">
                      <a16:colId xmlns:a16="http://schemas.microsoft.com/office/drawing/2014/main" xmlns="" val="20003"/>
                    </a:ext>
                  </a:extLst>
                </a:gridCol>
                <a:gridCol w="1092786">
                  <a:extLst>
                    <a:ext uri="{9D8B030D-6E8A-4147-A177-3AD203B41FA5}">
                      <a16:colId xmlns:a16="http://schemas.microsoft.com/office/drawing/2014/main" xmlns="" val="20004"/>
                    </a:ext>
                  </a:extLst>
                </a:gridCol>
                <a:gridCol w="1092786">
                  <a:extLst>
                    <a:ext uri="{9D8B030D-6E8A-4147-A177-3AD203B41FA5}">
                      <a16:colId xmlns:a16="http://schemas.microsoft.com/office/drawing/2014/main" xmlns=""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xmlns="" val="20000"/>
                    </a:ext>
                  </a:extLst>
                </a:gridCol>
                <a:gridCol w="3476044">
                  <a:extLst>
                    <a:ext uri="{9D8B030D-6E8A-4147-A177-3AD203B41FA5}">
                      <a16:colId xmlns:a16="http://schemas.microsoft.com/office/drawing/2014/main" xmlns="" val="20001"/>
                    </a:ext>
                  </a:extLst>
                </a:gridCol>
                <a:gridCol w="6479079">
                  <a:extLst>
                    <a:ext uri="{9D8B030D-6E8A-4147-A177-3AD203B41FA5}">
                      <a16:colId xmlns:a16="http://schemas.microsoft.com/office/drawing/2014/main" xmlns=""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xmlns="" val="20000"/>
                    </a:ext>
                  </a:extLst>
                </a:gridCol>
                <a:gridCol w="1825546">
                  <a:extLst>
                    <a:ext uri="{9D8B030D-6E8A-4147-A177-3AD203B41FA5}">
                      <a16:colId xmlns:a16="http://schemas.microsoft.com/office/drawing/2014/main" xmlns="" val="20001"/>
                    </a:ext>
                  </a:extLst>
                </a:gridCol>
                <a:gridCol w="4135043">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xmlns="" val="20000"/>
                    </a:ext>
                  </a:extLst>
                </a:gridCol>
                <a:gridCol w="1961783">
                  <a:extLst>
                    <a:ext uri="{9D8B030D-6E8A-4147-A177-3AD203B41FA5}">
                      <a16:colId xmlns:a16="http://schemas.microsoft.com/office/drawing/2014/main" xmlns="" val="20001"/>
                    </a:ext>
                  </a:extLst>
                </a:gridCol>
                <a:gridCol w="5005652">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xmlns="" val="20000"/>
                    </a:ext>
                  </a:extLst>
                </a:gridCol>
                <a:gridCol w="2883159">
                  <a:extLst>
                    <a:ext uri="{9D8B030D-6E8A-4147-A177-3AD203B41FA5}">
                      <a16:colId xmlns:a16="http://schemas.microsoft.com/office/drawing/2014/main" xmlns="" val="20001"/>
                    </a:ext>
                  </a:extLst>
                </a:gridCol>
                <a:gridCol w="8031308">
                  <a:extLst>
                    <a:ext uri="{9D8B030D-6E8A-4147-A177-3AD203B41FA5}">
                      <a16:colId xmlns:a16="http://schemas.microsoft.com/office/drawing/2014/main" xmlns=""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xmlns="" val="20000"/>
                    </a:ext>
                  </a:extLst>
                </a:gridCol>
                <a:gridCol w="2971326">
                  <a:extLst>
                    <a:ext uri="{9D8B030D-6E8A-4147-A177-3AD203B41FA5}">
                      <a16:colId xmlns:a16="http://schemas.microsoft.com/office/drawing/2014/main" xmlns="" val="20001"/>
                    </a:ext>
                  </a:extLst>
                </a:gridCol>
                <a:gridCol w="7113501">
                  <a:extLst>
                    <a:ext uri="{9D8B030D-6E8A-4147-A177-3AD203B41FA5}">
                      <a16:colId xmlns:a16="http://schemas.microsoft.com/office/drawing/2014/main" xmlns=""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758206819"/>
              </p:ext>
            </p:extLst>
          </p:nvPr>
        </p:nvGraphicFramePr>
        <p:xfrm>
          <a:off x="774441" y="1054359"/>
          <a:ext cx="10058399" cy="3560913"/>
        </p:xfrm>
        <a:graphic>
          <a:graphicData uri="http://schemas.openxmlformats.org/drawingml/2006/table">
            <a:tbl>
              <a:tblPr firstRow="1" firstCol="1" bandRow="1"/>
              <a:tblGrid>
                <a:gridCol w="1807432">
                  <a:extLst>
                    <a:ext uri="{9D8B030D-6E8A-4147-A177-3AD203B41FA5}">
                      <a16:colId xmlns:a16="http://schemas.microsoft.com/office/drawing/2014/main" xmlns="" val="20000"/>
                    </a:ext>
                  </a:extLst>
                </a:gridCol>
                <a:gridCol w="2536865">
                  <a:extLst>
                    <a:ext uri="{9D8B030D-6E8A-4147-A177-3AD203B41FA5}">
                      <a16:colId xmlns:a16="http://schemas.microsoft.com/office/drawing/2014/main" xmlns="" val="20001"/>
                    </a:ext>
                  </a:extLst>
                </a:gridCol>
                <a:gridCol w="5714102">
                  <a:extLst>
                    <a:ext uri="{9D8B030D-6E8A-4147-A177-3AD203B41FA5}">
                      <a16:colId xmlns:a16="http://schemas.microsoft.com/office/drawing/2014/main" xmlns="" val="20002"/>
                    </a:ext>
                  </a:extLst>
                </a:gridCol>
              </a:tblGrid>
              <a:tr h="348858">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1567">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74236">
                <a:tc>
                  <a:txBody>
                    <a:bodyPr/>
                    <a:lstStyle/>
                    <a:p>
                      <a:pPr indent="1270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8536">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altLang="en-US" sz="1600" b="1" kern="1200" dirty="0">
                          <a:solidFill>
                            <a:schemeClr val="tx1">
                              <a:lumMod val="50000"/>
                              <a:lumOff val="50000"/>
                            </a:schemeClr>
                          </a:solidFill>
                          <a:latin typeface="微软雅黑" pitchFamily="34" charset="-122"/>
                          <a:ea typeface="微软雅黑" pitchFamily="34" charset="-122"/>
                          <a:cs typeface="+mn-cs"/>
                        </a:rPr>
                        <a:t>在现有条件（</a:t>
                      </a:r>
                      <a:r>
                        <a:rPr lang="en-US" altLang="zh-CN" sz="1600" b="1" kern="1200" dirty="0">
                          <a:solidFill>
                            <a:schemeClr val="tx1">
                              <a:lumMod val="50000"/>
                              <a:lumOff val="50000"/>
                            </a:schemeClr>
                          </a:solidFill>
                          <a:latin typeface="微软雅黑" pitchFamily="34" charset="-122"/>
                          <a:ea typeface="微软雅黑" pitchFamily="34" charset="-122"/>
                          <a:cs typeface="+mn-cs"/>
                        </a:rPr>
                        <a:t>10</a:t>
                      </a:r>
                      <a:r>
                        <a:rPr lang="zh-CN" altLang="en-US" sz="1600" b="1" kern="1200" dirty="0">
                          <a:solidFill>
                            <a:schemeClr val="tx1">
                              <a:lumMod val="50000"/>
                              <a:lumOff val="50000"/>
                            </a:schemeClr>
                          </a:solidFill>
                          <a:latin typeface="微软雅黑" pitchFamily="34" charset="-122"/>
                          <a:ea typeface="微软雅黑" pitchFamily="34" charset="-122"/>
                          <a:cs typeface="+mn-cs"/>
                        </a:rPr>
                        <a:t>台）内未发生错误</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xmlns="" val="20000"/>
                    </a:ext>
                  </a:extLst>
                </a:gridCol>
                <a:gridCol w="2514494">
                  <a:extLst>
                    <a:ext uri="{9D8B030D-6E8A-4147-A177-3AD203B41FA5}">
                      <a16:colId xmlns:a16="http://schemas.microsoft.com/office/drawing/2014/main" xmlns="" val="20001"/>
                    </a:ext>
                  </a:extLst>
                </a:gridCol>
                <a:gridCol w="6677490">
                  <a:extLst>
                    <a:ext uri="{9D8B030D-6E8A-4147-A177-3AD203B41FA5}">
                      <a16:colId xmlns:a16="http://schemas.microsoft.com/office/drawing/2014/main" xmlns=""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王华怿个人</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个人</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422105" y="1831916"/>
            <a:ext cx="8725506" cy="3170099"/>
          </a:xfrm>
          <a:prstGeom prst="rect">
            <a:avLst/>
          </a:prstGeom>
          <a:noFill/>
        </p:spPr>
        <p:txBody>
          <a:bodyPr wrap="square" rtlCol="0">
            <a:spAutoFit/>
          </a:bodyPr>
          <a:lstStyle/>
          <a:p>
            <a:r>
              <a:rPr lang="zh-CN" altLang="en-US" sz="2000" dirty="0" smtClean="0">
                <a:solidFill>
                  <a:schemeClr val="bg1">
                    <a:lumMod val="50000"/>
                  </a:schemeClr>
                </a:solidFill>
                <a:latin typeface="微软雅黑" pitchFamily="34" charset="-122"/>
                <a:ea typeface="微软雅黑" pitchFamily="34" charset="-122"/>
              </a:rPr>
              <a:t>自</a:t>
            </a:r>
            <a:r>
              <a:rPr lang="en-US" altLang="zh-CN" sz="2000" dirty="0">
                <a:solidFill>
                  <a:schemeClr val="bg1">
                    <a:lumMod val="50000"/>
                  </a:schemeClr>
                </a:solidFill>
                <a:latin typeface="微软雅黑" pitchFamily="34" charset="-122"/>
                <a:ea typeface="微软雅黑" pitchFamily="34" charset="-122"/>
              </a:rPr>
              <a:t>3</a:t>
            </a:r>
            <a:r>
              <a:rPr lang="zh-CN" altLang="en-US" sz="2000" dirty="0" smtClean="0">
                <a:solidFill>
                  <a:schemeClr val="bg1">
                    <a:lumMod val="50000"/>
                  </a:schemeClr>
                </a:solidFill>
                <a:latin typeface="微软雅黑" pitchFamily="34" charset="-122"/>
                <a:ea typeface="微软雅黑" pitchFamily="34" charset="-122"/>
              </a:rPr>
              <a:t>月份开始，我加入了</a:t>
            </a:r>
            <a:r>
              <a:rPr lang="en-US" altLang="zh-CN" sz="2000" dirty="0" smtClean="0">
                <a:solidFill>
                  <a:schemeClr val="bg1">
                    <a:lumMod val="50000"/>
                  </a:schemeClr>
                </a:solidFill>
                <a:latin typeface="微软雅黑" pitchFamily="34" charset="-122"/>
                <a:ea typeface="微软雅黑" pitchFamily="34" charset="-122"/>
              </a:rPr>
              <a:t>G16</a:t>
            </a:r>
            <a:r>
              <a:rPr lang="zh-CN" altLang="en-US" sz="2000" dirty="0" smtClean="0">
                <a:solidFill>
                  <a:schemeClr val="bg1">
                    <a:lumMod val="50000"/>
                  </a:schemeClr>
                </a:solidFill>
                <a:latin typeface="微软雅黑" pitchFamily="34" charset="-122"/>
                <a:ea typeface="微软雅黑" pitchFamily="34" charset="-122"/>
              </a:rPr>
              <a:t>小组，到</a:t>
            </a:r>
            <a:r>
              <a:rPr lang="zh-CN" altLang="en-US" sz="2000" dirty="0">
                <a:solidFill>
                  <a:schemeClr val="bg1">
                    <a:lumMod val="50000"/>
                  </a:schemeClr>
                </a:solidFill>
                <a:latin typeface="微软雅黑" pitchFamily="34" charset="-122"/>
                <a:ea typeface="微软雅黑" pitchFamily="34" charset="-122"/>
              </a:rPr>
              <a:t>现在将近四个月的</a:t>
            </a:r>
            <a:r>
              <a:rPr lang="zh-CN" altLang="en-US" sz="2000" dirty="0" smtClean="0">
                <a:solidFill>
                  <a:schemeClr val="bg1">
                    <a:lumMod val="50000"/>
                  </a:schemeClr>
                </a:solidFill>
                <a:latin typeface="微软雅黑" pitchFamily="34" charset="-122"/>
                <a:ea typeface="微软雅黑" pitchFamily="34" charset="-122"/>
              </a:rPr>
              <a:t>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000" dirty="0" smtClean="0">
                <a:solidFill>
                  <a:schemeClr val="bg1">
                    <a:lumMod val="50000"/>
                  </a:schemeClr>
                </a:solidFill>
                <a:latin typeface="微软雅黑" pitchFamily="34" charset="-122"/>
                <a:ea typeface="微软雅黑" pitchFamily="34" charset="-122"/>
              </a:rPr>
              <a:t>JS</a:t>
            </a:r>
            <a:r>
              <a:rPr lang="zh-CN" altLang="en-US" sz="2000" dirty="0" smtClean="0">
                <a:solidFill>
                  <a:schemeClr val="bg1">
                    <a:lumMod val="50000"/>
                  </a:schemeClr>
                </a:solidFill>
                <a:latin typeface="微软雅黑" pitchFamily="34" charset="-122"/>
                <a:ea typeface="微软雅黑" pitchFamily="34" charset="-122"/>
              </a:rPr>
              <a:t>语言。我也犯了很多错误，比如各种图画的不够准确，各种文档写的不达标，各种</a:t>
            </a:r>
            <a:r>
              <a:rPr lang="en-US" altLang="zh-CN" sz="2000" dirty="0" smtClean="0">
                <a:solidFill>
                  <a:schemeClr val="bg1">
                    <a:lumMod val="50000"/>
                  </a:schemeClr>
                </a:solidFill>
                <a:latin typeface="微软雅黑" pitchFamily="34" charset="-122"/>
                <a:ea typeface="微软雅黑" pitchFamily="34" charset="-122"/>
              </a:rPr>
              <a:t>PPT</a:t>
            </a:r>
            <a:r>
              <a:rPr lang="zh-CN" altLang="en-US" sz="2000" dirty="0" smtClean="0">
                <a:solidFill>
                  <a:schemeClr val="bg1">
                    <a:lumMod val="50000"/>
                  </a:schemeClr>
                </a:solidFill>
                <a:latin typeface="微软雅黑" pitchFamily="34" charset="-122"/>
                <a:ea typeface="微软雅黑" pitchFamily="34" charset="-122"/>
              </a:rPr>
              <a:t>做的不怎么</a:t>
            </a:r>
            <a:r>
              <a:rPr lang="zh-CN" altLang="en-US" sz="2000" smtClean="0">
                <a:solidFill>
                  <a:schemeClr val="bg1">
                    <a:lumMod val="50000"/>
                  </a:schemeClr>
                </a:solidFill>
                <a:latin typeface="微软雅黑" pitchFamily="34" charset="-122"/>
                <a:ea typeface="微软雅黑" pitchFamily="34" charset="-122"/>
              </a:rPr>
              <a:t>好。但我很幸运有组员帮我一起修改，一起进步。所以我</a:t>
            </a:r>
            <a:r>
              <a:rPr lang="zh-CN" altLang="en-US" sz="2000" dirty="0" smtClean="0">
                <a:solidFill>
                  <a:schemeClr val="bg1">
                    <a:lumMod val="50000"/>
                  </a:schemeClr>
                </a:solidFill>
                <a:latin typeface="微软雅黑" pitchFamily="34" charset="-122"/>
                <a:ea typeface="微软雅黑" pitchFamily="34" charset="-122"/>
              </a:rPr>
              <a:t>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endParaRPr lang="zh-CN" altLang="en-US"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王仕杰个人</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426346"/>
        </p:xfrm>
        <a:graphic>
          <a:graphicData uri="http://schemas.openxmlformats.org/drawingml/2006/table">
            <a:tbl>
              <a:tblPr firstRow="1" firstCol="1" bandRow="1"/>
              <a:tblGrid>
                <a:gridCol w="1234380">
                  <a:extLst>
                    <a:ext uri="{9D8B030D-6E8A-4147-A177-3AD203B41FA5}">
                      <a16:colId xmlns:a16="http://schemas.microsoft.com/office/drawing/2014/main" xmlns="" val="20000"/>
                    </a:ext>
                  </a:extLst>
                </a:gridCol>
                <a:gridCol w="5670489">
                  <a:extLst>
                    <a:ext uri="{9D8B030D-6E8A-4147-A177-3AD203B41FA5}">
                      <a16:colId xmlns:a16="http://schemas.microsoft.com/office/drawing/2014/main" xmlns="" val="20001"/>
                    </a:ext>
                  </a:extLst>
                </a:gridCol>
                <a:gridCol w="2096183">
                  <a:extLst>
                    <a:ext uri="{9D8B030D-6E8A-4147-A177-3AD203B41FA5}">
                      <a16:colId xmlns:a16="http://schemas.microsoft.com/office/drawing/2014/main" xmlns=""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2495</TotalTime>
  <Words>5387</Words>
  <Application>Microsoft Office PowerPoint</Application>
  <PresentationFormat>自定义</PresentationFormat>
  <Paragraphs>828</Paragraphs>
  <Slides>81</Slides>
  <Notes>81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81</vt:i4>
      </vt:variant>
    </vt:vector>
  </HeadingPairs>
  <TitlesOfParts>
    <vt:vector size="98"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1189</cp:revision>
  <dcterms:created xsi:type="dcterms:W3CDTF">2015-12-01T09:06:39Z</dcterms:created>
  <dcterms:modified xsi:type="dcterms:W3CDTF">2019-06-21T15:06:54Z</dcterms:modified>
</cp:coreProperties>
</file>